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57" r:id="rId3"/>
    <p:sldId id="260" r:id="rId4"/>
    <p:sldId id="259" r:id="rId5"/>
    <p:sldId id="284" r:id="rId6"/>
    <p:sldId id="258" r:id="rId7"/>
    <p:sldId id="290" r:id="rId8"/>
    <p:sldId id="262" r:id="rId9"/>
    <p:sldId id="288" r:id="rId10"/>
    <p:sldId id="289" r:id="rId11"/>
    <p:sldId id="291" r:id="rId12"/>
    <p:sldId id="285" r:id="rId13"/>
    <p:sldId id="286" r:id="rId14"/>
    <p:sldId id="263" r:id="rId15"/>
    <p:sldId id="265" r:id="rId16"/>
    <p:sldId id="293" r:id="rId17"/>
    <p:sldId id="267" r:id="rId18"/>
    <p:sldId id="269" r:id="rId19"/>
    <p:sldId id="270" r:id="rId20"/>
    <p:sldId id="280" r:id="rId21"/>
    <p:sldId id="281" r:id="rId22"/>
    <p:sldId id="271" r:id="rId23"/>
    <p:sldId id="277" r:id="rId24"/>
    <p:sldId id="273" r:id="rId25"/>
    <p:sldId id="272" r:id="rId26"/>
    <p:sldId id="275" r:id="rId27"/>
    <p:sldId id="274" r:id="rId28"/>
    <p:sldId id="278" r:id="rId29"/>
    <p:sldId id="292" r:id="rId3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-munkalap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'1.1.4'!$H$74</c:f>
              <c:strCache>
                <c:ptCount val="1"/>
                <c:pt idx="0">
                  <c:v>Lélekszám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3873910876066564E-2"/>
                  <c:y val="-2.77777777777778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654971822994863E-2"/>
                  <c:y val="2.96296296296295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8377052576203323E-4"/>
                  <c:y val="2.9629629629629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878429574620971"/>
                  <c:y val="-2.5925925925925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8251722374707764E-2"/>
                  <c:y val="-2.222222222222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1345553397452776E-2"/>
                  <c:y val="4.0740740740740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812980025950828E-2"/>
                  <c:y val="-3.3333333333333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842633868485048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103780734592417E-2"/>
                  <c:y val="-3.3333333333333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'1.1.4'!$I$73:$Q$73</c:f>
              <c:numCache>
                <c:formatCode>General</c:formatCode>
                <c:ptCount val="9"/>
                <c:pt idx="0">
                  <c:v>1941</c:v>
                </c:pt>
                <c:pt idx="1">
                  <c:v>1949</c:v>
                </c:pt>
                <c:pt idx="2">
                  <c:v>1960</c:v>
                </c:pt>
                <c:pt idx="3">
                  <c:v>1970</c:v>
                </c:pt>
                <c:pt idx="4">
                  <c:v>1980</c:v>
                </c:pt>
                <c:pt idx="5">
                  <c:v>1990</c:v>
                </c:pt>
                <c:pt idx="6">
                  <c:v>2001</c:v>
                </c:pt>
                <c:pt idx="7">
                  <c:v>2011</c:v>
                </c:pt>
                <c:pt idx="8">
                  <c:v>2014</c:v>
                </c:pt>
              </c:numCache>
            </c:numRef>
          </c:cat>
          <c:val>
            <c:numRef>
              <c:f>'1.1.4'!$I$74:$Q$74</c:f>
              <c:numCache>
                <c:formatCode>#,##0</c:formatCode>
                <c:ptCount val="9"/>
                <c:pt idx="0">
                  <c:v>9316074</c:v>
                </c:pt>
                <c:pt idx="1">
                  <c:v>9204799</c:v>
                </c:pt>
                <c:pt idx="2">
                  <c:v>9961044</c:v>
                </c:pt>
                <c:pt idx="3">
                  <c:v>10300996</c:v>
                </c:pt>
                <c:pt idx="4">
                  <c:v>10709463</c:v>
                </c:pt>
                <c:pt idx="5">
                  <c:v>10374823</c:v>
                </c:pt>
                <c:pt idx="6">
                  <c:v>10198315</c:v>
                </c:pt>
                <c:pt idx="7">
                  <c:v>9937628</c:v>
                </c:pt>
                <c:pt idx="8">
                  <c:v>9877365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93433880"/>
        <c:axId val="293438976"/>
      </c:lineChart>
      <c:catAx>
        <c:axId val="293433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4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 dirty="0" smtClean="0"/>
                  <a:t>Forrás:</a:t>
                </a:r>
                <a:r>
                  <a:rPr lang="hu-HU" sz="1400" baseline="0" dirty="0" smtClean="0"/>
                  <a:t> KSH</a:t>
                </a:r>
                <a:endParaRPr lang="hu-HU" sz="1400" dirty="0"/>
              </a:p>
            </c:rich>
          </c:tx>
          <c:layout>
            <c:manualLayout>
              <c:xMode val="edge"/>
              <c:yMode val="edge"/>
              <c:x val="0.90809608480962245"/>
              <c:y val="0.950185185185185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4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3438976"/>
        <c:crosses val="autoZero"/>
        <c:auto val="1"/>
        <c:lblAlgn val="ctr"/>
        <c:lblOffset val="100"/>
        <c:noMultiLvlLbl val="0"/>
      </c:catAx>
      <c:valAx>
        <c:axId val="29343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3433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 sz="3200"/>
              <a:t>A</a:t>
            </a:r>
            <a:r>
              <a:rPr lang="hu-HU" sz="3200" baseline="0"/>
              <a:t> gyermekek életkorának és létszámának alakulása</a:t>
            </a:r>
            <a:endParaRPr lang="hu-HU" sz="3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0-4 évesek (fő)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Munka1!$B$1:$D$1</c:f>
              <c:numCache>
                <c:formatCode>General</c:formatCode>
                <c:ptCount val="3"/>
                <c:pt idx="0">
                  <c:v>1960</c:v>
                </c:pt>
                <c:pt idx="1">
                  <c:v>1980</c:v>
                </c:pt>
                <c:pt idx="2">
                  <c:v>2011</c:v>
                </c:pt>
              </c:numCache>
            </c:numRef>
          </c:cat>
          <c:val>
            <c:numRef>
              <c:f>Munka1!$B$2:$D$2</c:f>
              <c:numCache>
                <c:formatCode>#,##0</c:formatCode>
                <c:ptCount val="3"/>
                <c:pt idx="0">
                  <c:v>827848</c:v>
                </c:pt>
                <c:pt idx="1">
                  <c:v>865704</c:v>
                </c:pt>
                <c:pt idx="2">
                  <c:v>475245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5-9 évesek (fő)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Munka1!$B$1:$D$1</c:f>
              <c:numCache>
                <c:formatCode>General</c:formatCode>
                <c:ptCount val="3"/>
                <c:pt idx="0">
                  <c:v>1960</c:v>
                </c:pt>
                <c:pt idx="1">
                  <c:v>1980</c:v>
                </c:pt>
                <c:pt idx="2">
                  <c:v>2011</c:v>
                </c:pt>
              </c:numCache>
            </c:numRef>
          </c:cat>
          <c:val>
            <c:numRef>
              <c:f>Munka1!$B$3:$D$3</c:f>
              <c:numCache>
                <c:formatCode>#,##0</c:formatCode>
                <c:ptCount val="3"/>
                <c:pt idx="0">
                  <c:v>915036</c:v>
                </c:pt>
                <c:pt idx="1">
                  <c:v>772680</c:v>
                </c:pt>
                <c:pt idx="2">
                  <c:v>482346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3437408"/>
        <c:axId val="293434272"/>
        <c:axId val="0"/>
      </c:bar3DChart>
      <c:catAx>
        <c:axId val="293437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 dirty="0" smtClean="0">
                    <a:latin typeface="Trebuchet MS" panose="020B0603020202020204" pitchFamily="34" charset="0"/>
                  </a:rPr>
                  <a:t>Forrás:</a:t>
                </a:r>
                <a:r>
                  <a:rPr lang="hu-HU" sz="1400" baseline="0" dirty="0" smtClean="0">
                    <a:latin typeface="Trebuchet MS" panose="020B0603020202020204" pitchFamily="34" charset="0"/>
                  </a:rPr>
                  <a:t> KSH</a:t>
                </a:r>
                <a:endParaRPr lang="hu-HU" sz="1400" dirty="0">
                  <a:latin typeface="Trebuchet MS" panose="020B0603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88867019356955379"/>
              <c:y val="0.939840332458442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3434272"/>
        <c:crosses val="autoZero"/>
        <c:auto val="1"/>
        <c:lblAlgn val="ctr"/>
        <c:lblOffset val="100"/>
        <c:noMultiLvlLbl val="0"/>
      </c:catAx>
      <c:valAx>
        <c:axId val="29343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34374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 sz="3200"/>
              <a:t>Óvodás gyermekek létszámának alakulása országosan</a:t>
            </a:r>
            <a:endParaRPr lang="en-US" sz="3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'1.1.4'!$A$106</c:f>
              <c:strCache>
                <c:ptCount val="1"/>
                <c:pt idx="0">
                  <c:v>Összesen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numRef>
              <c:f>'1.1.4'!$B$105:$I$105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'1.1.4'!$B$106:$I$106</c:f>
              <c:numCache>
                <c:formatCode>#,##0</c:formatCode>
                <c:ptCount val="8"/>
                <c:pt idx="0">
                  <c:v>328545</c:v>
                </c:pt>
                <c:pt idx="1">
                  <c:v>338162</c:v>
                </c:pt>
                <c:pt idx="2">
                  <c:v>341190</c:v>
                </c:pt>
                <c:pt idx="3">
                  <c:v>340204</c:v>
                </c:pt>
                <c:pt idx="4">
                  <c:v>330184</c:v>
                </c:pt>
                <c:pt idx="5">
                  <c:v>321489</c:v>
                </c:pt>
                <c:pt idx="6">
                  <c:v>321012</c:v>
                </c:pt>
                <c:pt idx="7">
                  <c:v>317487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3437016"/>
        <c:axId val="293439368"/>
        <c:axId val="0"/>
      </c:bar3DChart>
      <c:catAx>
        <c:axId val="293437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 dirty="0" smtClean="0"/>
                  <a:t>Forrás:</a:t>
                </a:r>
                <a:r>
                  <a:rPr lang="hu-HU" sz="1400" baseline="0" dirty="0" smtClean="0"/>
                  <a:t> KSH</a:t>
                </a:r>
                <a:endParaRPr lang="hu-HU" sz="1400" dirty="0"/>
              </a:p>
            </c:rich>
          </c:tx>
          <c:layout>
            <c:manualLayout>
              <c:xMode val="edge"/>
              <c:yMode val="edge"/>
              <c:x val="0.89165764435695538"/>
              <c:y val="0.942822397200349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3439368"/>
        <c:crosses val="autoZero"/>
        <c:auto val="1"/>
        <c:lblAlgn val="ctr"/>
        <c:lblOffset val="100"/>
        <c:noMultiLvlLbl val="0"/>
      </c:catAx>
      <c:valAx>
        <c:axId val="2934393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34370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 sz="3200"/>
              <a:t>Óvodás gyermekek létszámának alakulása</a:t>
            </a:r>
          </a:p>
          <a:p>
            <a:pPr>
              <a:defRPr sz="3200"/>
            </a:pPr>
            <a:r>
              <a:rPr lang="hu-HU" sz="3200"/>
              <a:t>Hajdú-Bihar Megyében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'1.1.4'!$A$107</c:f>
              <c:strCache>
                <c:ptCount val="1"/>
                <c:pt idx="0">
                  <c:v>Hajdú-Bihar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numRef>
              <c:f>'1.1.4'!$B$105:$I$105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'1.1.4'!$B$107:$I$107</c:f>
              <c:numCache>
                <c:formatCode>#,##0</c:formatCode>
                <c:ptCount val="8"/>
                <c:pt idx="0">
                  <c:v>19241</c:v>
                </c:pt>
                <c:pt idx="1">
                  <c:v>19566</c:v>
                </c:pt>
                <c:pt idx="2">
                  <c:v>19698</c:v>
                </c:pt>
                <c:pt idx="3">
                  <c:v>19401</c:v>
                </c:pt>
                <c:pt idx="4">
                  <c:v>18674</c:v>
                </c:pt>
                <c:pt idx="5">
                  <c:v>18060</c:v>
                </c:pt>
                <c:pt idx="6">
                  <c:v>17771</c:v>
                </c:pt>
                <c:pt idx="7">
                  <c:v>17571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3437800"/>
        <c:axId val="293433096"/>
        <c:axId val="0"/>
      </c:bar3DChart>
      <c:catAx>
        <c:axId val="293437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 dirty="0" smtClean="0"/>
                  <a:t>Forrás:</a:t>
                </a:r>
                <a:r>
                  <a:rPr lang="hu-HU" sz="1400" baseline="0" dirty="0" smtClean="0"/>
                  <a:t> KSH</a:t>
                </a:r>
                <a:endParaRPr lang="hu-HU" sz="1400" dirty="0"/>
              </a:p>
            </c:rich>
          </c:tx>
          <c:layout>
            <c:manualLayout>
              <c:xMode val="edge"/>
              <c:yMode val="edge"/>
              <c:x val="0.90312869094488191"/>
              <c:y val="0.949122484689413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3433096"/>
        <c:crosses val="autoZero"/>
        <c:auto val="1"/>
        <c:lblAlgn val="ctr"/>
        <c:lblOffset val="100"/>
        <c:noMultiLvlLbl val="0"/>
      </c:catAx>
      <c:valAx>
        <c:axId val="2934330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34378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 sz="3200"/>
              <a:t>Óvodapedagógusok létszámának alakulása országosan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'1.1.4'!$A$101</c:f>
              <c:strCache>
                <c:ptCount val="1"/>
                <c:pt idx="0">
                  <c:v>Összesen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numRef>
              <c:f>'1.1.4'!$B$100:$I$100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'1.1.4'!$B$101:$I$101</c:f>
              <c:numCache>
                <c:formatCode>#,##0</c:formatCode>
                <c:ptCount val="8"/>
                <c:pt idx="0">
                  <c:v>30007</c:v>
                </c:pt>
                <c:pt idx="1">
                  <c:v>30359</c:v>
                </c:pt>
                <c:pt idx="2">
                  <c:v>30396</c:v>
                </c:pt>
                <c:pt idx="3">
                  <c:v>30449</c:v>
                </c:pt>
                <c:pt idx="4">
                  <c:v>30873</c:v>
                </c:pt>
                <c:pt idx="5">
                  <c:v>31234</c:v>
                </c:pt>
                <c:pt idx="6">
                  <c:v>31484</c:v>
                </c:pt>
                <c:pt idx="7">
                  <c:v>31462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4889584"/>
        <c:axId val="294885664"/>
        <c:axId val="0"/>
      </c:bar3DChart>
      <c:catAx>
        <c:axId val="294889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 dirty="0" smtClean="0"/>
                  <a:t>Forrás:</a:t>
                </a:r>
                <a:r>
                  <a:rPr lang="hu-HU" sz="1400" baseline="0" dirty="0" smtClean="0"/>
                  <a:t> KSH</a:t>
                </a:r>
                <a:endParaRPr lang="hu-HU" sz="1400" dirty="0"/>
              </a:p>
            </c:rich>
          </c:tx>
          <c:layout>
            <c:manualLayout>
              <c:xMode val="edge"/>
              <c:yMode val="edge"/>
              <c:x val="0.89376272196828066"/>
              <c:y val="0.946476304774170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4885664"/>
        <c:crosses val="autoZero"/>
        <c:auto val="1"/>
        <c:lblAlgn val="ctr"/>
        <c:lblOffset val="100"/>
        <c:noMultiLvlLbl val="0"/>
      </c:catAx>
      <c:valAx>
        <c:axId val="2948856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948895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 sz="3200" dirty="0"/>
              <a:t>Óvodapedagógusok </a:t>
            </a:r>
            <a:r>
              <a:rPr lang="hu-HU" sz="3200" dirty="0" smtClean="0"/>
              <a:t>létszámának </a:t>
            </a:r>
            <a:r>
              <a:rPr lang="hu-HU" sz="3200" dirty="0"/>
              <a:t>alakulása </a:t>
            </a:r>
            <a:r>
              <a:rPr lang="en-US" sz="3200" dirty="0" err="1"/>
              <a:t>Hajdú</a:t>
            </a:r>
            <a:r>
              <a:rPr lang="en-US" sz="3200" dirty="0"/>
              <a:t>-Bihar</a:t>
            </a:r>
            <a:r>
              <a:rPr lang="hu-HU" sz="3200" dirty="0"/>
              <a:t> Megyében</a:t>
            </a:r>
            <a:endParaRPr lang="en-US" sz="3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'1.1.4'!$A$102</c:f>
              <c:strCache>
                <c:ptCount val="1"/>
                <c:pt idx="0">
                  <c:v>Hajdú-Bihar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numRef>
              <c:f>'1.1.4'!$B$100:$I$100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'1.1.4'!$B$102:$I$102</c:f>
              <c:numCache>
                <c:formatCode>#,##0</c:formatCode>
                <c:ptCount val="8"/>
                <c:pt idx="0">
                  <c:v>1737</c:v>
                </c:pt>
                <c:pt idx="1">
                  <c:v>1731</c:v>
                </c:pt>
                <c:pt idx="2">
                  <c:v>1724</c:v>
                </c:pt>
                <c:pt idx="3">
                  <c:v>1725</c:v>
                </c:pt>
                <c:pt idx="4">
                  <c:v>1729</c:v>
                </c:pt>
                <c:pt idx="5">
                  <c:v>1734</c:v>
                </c:pt>
                <c:pt idx="6">
                  <c:v>1729</c:v>
                </c:pt>
                <c:pt idx="7">
                  <c:v>1707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3892408"/>
        <c:axId val="333894760"/>
        <c:axId val="0"/>
      </c:bar3DChart>
      <c:catAx>
        <c:axId val="333892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 dirty="0" smtClean="0"/>
                  <a:t>Forrás:</a:t>
                </a:r>
                <a:r>
                  <a:rPr lang="hu-HU" sz="1400" baseline="0" dirty="0" smtClean="0"/>
                  <a:t> </a:t>
                </a:r>
                <a:r>
                  <a:rPr lang="hu-HU" sz="1400" baseline="0" dirty="0" err="1" smtClean="0"/>
                  <a:t>ksh</a:t>
                </a:r>
                <a:endParaRPr lang="hu-HU" sz="1400" dirty="0"/>
              </a:p>
            </c:rich>
          </c:tx>
          <c:layout>
            <c:manualLayout>
              <c:xMode val="edge"/>
              <c:yMode val="edge"/>
              <c:x val="0.90575516732283468"/>
              <c:y val="0.949321810330791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3894760"/>
        <c:crosses val="autoZero"/>
        <c:auto val="1"/>
        <c:lblAlgn val="ctr"/>
        <c:lblOffset val="100"/>
        <c:noMultiLvlLbl val="0"/>
      </c:catAx>
      <c:valAx>
        <c:axId val="3338947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38924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694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244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300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782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772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003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72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510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545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388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442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45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624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282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336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27E85-F8B0-4752-B93C-FE17DB1EC835}" type="datetimeFigureOut">
              <a:rPr lang="hu-HU" smtClean="0"/>
              <a:t>2017. 05. 15.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18E430-64DC-4540-AEFF-0E99D9A8D9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56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68740" y="2374709"/>
            <a:ext cx="8605263" cy="2579427"/>
          </a:xfrm>
        </p:spPr>
        <p:txBody>
          <a:bodyPr/>
          <a:lstStyle/>
          <a:p>
            <a:pPr algn="ctr"/>
            <a:r>
              <a:rPr lang="hu-HU" sz="80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Generációváltás az óvodában?</a:t>
            </a:r>
            <a:endParaRPr lang="hu-HU" sz="80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7067" y="5281684"/>
            <a:ext cx="7063727" cy="1241946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Szőllősi Tamás</a:t>
            </a:r>
          </a:p>
          <a:p>
            <a:r>
              <a:rPr lang="hu-HU" sz="2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2017.05.15.</a:t>
            </a:r>
            <a:endParaRPr lang="hu-HU" sz="2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6" name="Picture 2" descr="Aktív Európai Fiatalokért Egyesü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76" y="278003"/>
            <a:ext cx="4319520" cy="95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efe.hu/images/szinezo-logo-vegleg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05" y="236332"/>
            <a:ext cx="3143527" cy="99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2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7440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150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07067" y="1204685"/>
            <a:ext cx="7766936" cy="4630057"/>
          </a:xfrm>
        </p:spPr>
        <p:txBody>
          <a:bodyPr/>
          <a:lstStyle/>
          <a:p>
            <a:pPr algn="ctr"/>
            <a:r>
              <a:rPr lang="hu-H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Óvodapedagógusok létszámának alakulása</a:t>
            </a: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u-HU" dirty="0">
                <a:solidFill>
                  <a:schemeClr val="accent2">
                    <a:lumMod val="50000"/>
                  </a:schemeClr>
                </a:solidFill>
              </a:rPr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035" y="25218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83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hu-HU" sz="5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716935"/>
              </p:ext>
            </p:extLst>
          </p:nvPr>
        </p:nvGraphicFramePr>
        <p:xfrm>
          <a:off x="-1" y="0"/>
          <a:ext cx="12192001" cy="683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732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hu-HU" sz="5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718830"/>
              </p:ext>
            </p:extLst>
          </p:nvPr>
        </p:nvGraphicFramePr>
        <p:xfrm>
          <a:off x="0" y="-2250"/>
          <a:ext cx="12192000" cy="6860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258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319314"/>
            <a:ext cx="7630886" cy="1611086"/>
          </a:xfrm>
        </p:spPr>
        <p:txBody>
          <a:bodyPr>
            <a:no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Pedagógusok korosztályainak megoszlása 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közoktatásban dolgozók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átlagéletkora: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1989-ben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38,1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év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2001-ben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már 41,5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év</a:t>
            </a:r>
          </a:p>
          <a:p>
            <a:pPr marL="457200" lvl="1" indent="0">
              <a:buNone/>
            </a:pPr>
            <a:endParaRPr lang="hu-HU" sz="40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u-H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u-HU" sz="1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hu-HU" sz="1200" dirty="0">
                <a:solidFill>
                  <a:schemeClr val="accent2">
                    <a:lumMod val="50000"/>
                  </a:schemeClr>
                </a:solidFill>
              </a:rPr>
              <a:t>Forrás:http://ofi.hu/tudastar/jelentes-magyar/7-pedagogusok-tablazatok utolsó letöltés: 2016.10.09. 10:47</a:t>
            </a: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67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333829"/>
            <a:ext cx="7572829" cy="1596571"/>
          </a:xfrm>
        </p:spPr>
        <p:txBody>
          <a:bodyPr>
            <a:noAutofit/>
          </a:bodyPr>
          <a:lstStyle/>
          <a:p>
            <a:r>
              <a:rPr lang="hu-H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Óvodapedagógusok korosztályainak megoszlása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45814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2001-ben az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óvodapedagógusok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34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%-a 30-39 év közötti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40,2%-a 40-49 éves kor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közötti</a:t>
            </a:r>
          </a:p>
          <a:p>
            <a:pPr marL="457200" lvl="1" indent="0">
              <a:buNone/>
            </a:pPr>
            <a:endParaRPr lang="hu-HU" sz="40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u-HU" sz="1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u-HU" sz="1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u-HU" sz="1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u-HU" sz="13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hu-HU" sz="1200" dirty="0">
                <a:solidFill>
                  <a:schemeClr val="accent2">
                    <a:lumMod val="50000"/>
                  </a:schemeClr>
                </a:solidFill>
              </a:rPr>
              <a:t>Forrás:http://ofi.hu/tudastar/jelentes-magyar/7-pedagogusok-tablazatok utolsó letöltés: 2016.10.09. 10:47</a:t>
            </a:r>
          </a:p>
          <a:p>
            <a:pPr marL="0" indent="0">
              <a:buNone/>
            </a:pPr>
            <a:endParaRPr lang="hu-H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9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333829"/>
            <a:ext cx="7572829" cy="1596571"/>
          </a:xfrm>
        </p:spPr>
        <p:txBody>
          <a:bodyPr>
            <a:noAutofit/>
          </a:bodyPr>
          <a:lstStyle/>
          <a:p>
            <a:r>
              <a:rPr lang="hu-H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Óvodapedagógusok korosztályainak megoszlása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5FCBEF"/>
              </a:buClr>
              <a:buNone/>
            </a:pPr>
            <a:endParaRPr lang="hu-HU" sz="7200" b="1" dirty="0" smtClean="0">
              <a:solidFill>
                <a:srgbClr val="2E83C3">
                  <a:lumMod val="50000"/>
                </a:srgbClr>
              </a:solidFill>
            </a:endParaRPr>
          </a:p>
          <a:p>
            <a:pPr marL="0" lvl="0" indent="0">
              <a:buClr>
                <a:srgbClr val="5FCBEF"/>
              </a:buClr>
              <a:buNone/>
            </a:pPr>
            <a:r>
              <a:rPr lang="hu-HU" sz="7200" b="1" dirty="0" smtClean="0">
                <a:solidFill>
                  <a:srgbClr val="2E83C3">
                    <a:lumMod val="50000"/>
                  </a:srgbClr>
                </a:solidFill>
              </a:rPr>
              <a:t>Azóta </a:t>
            </a:r>
            <a:r>
              <a:rPr lang="hu-HU" sz="7200" b="1" dirty="0">
                <a:solidFill>
                  <a:srgbClr val="2E83C3">
                    <a:lumMod val="50000"/>
                  </a:srgbClr>
                </a:solidFill>
              </a:rPr>
              <a:t>eltelt </a:t>
            </a:r>
            <a:r>
              <a:rPr lang="hu-HU" sz="7200" b="1" dirty="0" smtClean="0">
                <a:solidFill>
                  <a:srgbClr val="2E83C3">
                    <a:lumMod val="50000"/>
                  </a:srgbClr>
                </a:solidFill>
              </a:rPr>
              <a:t>16 </a:t>
            </a:r>
            <a:r>
              <a:rPr lang="hu-HU" sz="7200" b="1" dirty="0">
                <a:solidFill>
                  <a:srgbClr val="2E83C3">
                    <a:lumMod val="50000"/>
                  </a:srgbClr>
                </a:solidFill>
              </a:rPr>
              <a:t>év!</a:t>
            </a:r>
          </a:p>
          <a:p>
            <a:pPr marL="0" indent="0">
              <a:buNone/>
            </a:pPr>
            <a:endParaRPr lang="hu-H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32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232012"/>
            <a:ext cx="7369002" cy="1698388"/>
          </a:xfrm>
        </p:spPr>
        <p:txBody>
          <a:bodyPr>
            <a:no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OECD kutatásban </a:t>
            </a:r>
            <a:r>
              <a:rPr lang="hu-HU" b="1" dirty="0">
                <a:solidFill>
                  <a:srgbClr val="0070C0"/>
                </a:solidFill>
                <a:latin typeface="Georgia" panose="02040502050405020303" pitchFamily="18" charset="0"/>
              </a:rPr>
              <a:t>résztvevő országok pedagógusainak életkori </a:t>
            </a:r>
            <a:r>
              <a:rPr lang="hu-HU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összetétele</a:t>
            </a:r>
            <a:endParaRPr lang="hu-H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2160589"/>
            <a:ext cx="8725973" cy="469741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pedagógusok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többsége 40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év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feletti.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Kétszer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annyian vannak az 50 év feletti pedagógusok, mint a 30 év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alattiak.</a:t>
            </a:r>
          </a:p>
          <a:p>
            <a:pPr marL="0" indent="0">
              <a:buNone/>
            </a:pPr>
            <a:endParaRPr lang="hu-HU" sz="1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sz="1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sz="13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1300" dirty="0">
                <a:solidFill>
                  <a:schemeClr val="accent2">
                    <a:lumMod val="50000"/>
                  </a:schemeClr>
                </a:solidFill>
              </a:rPr>
              <a:t>Forrás:http://www.ma.hu/belfold/235692/Nalunk_a_legrosszabb_pedagogusnak_lenni utolsó letöltés: 2016.11.17. 19:15</a:t>
            </a:r>
            <a:endParaRPr lang="hu-HU" sz="1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sz="4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92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9771" y="333829"/>
            <a:ext cx="8287657" cy="1596571"/>
          </a:xfrm>
        </p:spPr>
        <p:txBody>
          <a:bodyPr>
            <a:no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A statisztikai adatok alapján megfogalmazott következtetés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930401"/>
            <a:ext cx="8944338" cy="411096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statisztikai adatok alátámasztják, hogy az elkövetkezendő néhány év leforgása alatt az óvodapedagógus társadalom jelentős részét érinti a nyugdíjba vonulás lehetősége.</a:t>
            </a: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99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272955"/>
            <a:ext cx="7369001" cy="1657445"/>
          </a:xfrm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2013-ban Hoffman Rózsa így nyilatkozott: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4700" dirty="0">
                <a:solidFill>
                  <a:schemeClr val="accent2">
                    <a:lumMod val="50000"/>
                  </a:schemeClr>
                </a:solidFill>
              </a:rPr>
              <a:t>„A hosszú távú prognózisok szerint a pedagógusoknak körülbelül egyharmada eléri a nyugdíjkorhatárt a következő hat </a:t>
            </a:r>
            <a:r>
              <a:rPr lang="hu-HU" sz="4700" dirty="0" smtClean="0">
                <a:solidFill>
                  <a:schemeClr val="accent2">
                    <a:lumMod val="50000"/>
                  </a:schemeClr>
                </a:solidFill>
              </a:rPr>
              <a:t>évben.</a:t>
            </a:r>
          </a:p>
          <a:p>
            <a:pPr marL="0" indent="0">
              <a:buNone/>
            </a:pPr>
            <a:r>
              <a:rPr lang="hu-HU" sz="47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hu-HU" sz="4700" dirty="0">
                <a:solidFill>
                  <a:schemeClr val="accent2">
                    <a:lumMod val="50000"/>
                  </a:schemeClr>
                </a:solidFill>
              </a:rPr>
              <a:t>korfa olyan mértékű elöregedést mutat, hogy 10-12 éven belül sokkal inkább kell tanárhiánytól, mintsem tömeges létszámleépítéstől tartani</a:t>
            </a:r>
            <a:r>
              <a:rPr lang="hu-HU" sz="4700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</a:p>
          <a:p>
            <a:pPr marL="0" indent="0">
              <a:buNone/>
            </a:pPr>
            <a:r>
              <a:rPr lang="hu-HU" sz="1300" dirty="0" smtClean="0">
                <a:solidFill>
                  <a:schemeClr val="accent2">
                    <a:lumMod val="50000"/>
                  </a:schemeClr>
                </a:solidFill>
              </a:rPr>
              <a:t>Forrás: http</a:t>
            </a:r>
            <a:r>
              <a:rPr lang="hu-HU" sz="1300" dirty="0">
                <a:solidFill>
                  <a:schemeClr val="accent2">
                    <a:lumMod val="50000"/>
                  </a:schemeClr>
                </a:solidFill>
              </a:rPr>
              <a:t>://www.vg.hu/kozelet/tarsadalom/hoffmann-senki-nem-jarhat-rosszul-410886 utolsó letöltés: 2017.01.21. 19:30</a:t>
            </a: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42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Demográfia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Magyarországon a demográfiai változások nagyban befolyásolták – befolyásolják - az óvodapedagógus igény alakulását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81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Nemzetközi helyzet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1930400"/>
            <a:ext cx="9482667" cy="4825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A világ fejlett országainak oktatáspolitikusai szerint az OECD tagállamainak többségében a tanárhiány okoz jelenleg és a jövőben fokozódó problémákat (Education Policy </a:t>
            </a:r>
            <a:r>
              <a:rPr lang="hu-HU" sz="4000" dirty="0" err="1">
                <a:solidFill>
                  <a:schemeClr val="accent2">
                    <a:lumMod val="50000"/>
                  </a:schemeClr>
                </a:solidFill>
              </a:rPr>
              <a:t>Analysis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, 2002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marL="0" indent="0">
              <a:buNone/>
            </a:pPr>
            <a:endParaRPr lang="hu-HU" sz="4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1200" dirty="0" smtClean="0">
                <a:solidFill>
                  <a:schemeClr val="accent2">
                    <a:lumMod val="50000"/>
                  </a:schemeClr>
                </a:solidFill>
              </a:rPr>
              <a:t>Forrás: http</a:t>
            </a:r>
            <a:r>
              <a:rPr lang="hu-HU" sz="1200" dirty="0">
                <a:solidFill>
                  <a:schemeClr val="accent2">
                    <a:lumMod val="50000"/>
                  </a:schemeClr>
                </a:solidFill>
              </a:rPr>
              <a:t>://mek.oszk.hu/01300/01399/html/pedagogusok.html utolsó letöltés: 2016.11.17. 19:25</a:t>
            </a: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40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Nemzetközi helyzet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1930400"/>
            <a:ext cx="9264953" cy="49276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6500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hu-HU" sz="6500" b="1" u="sng" dirty="0" smtClean="0">
                <a:solidFill>
                  <a:schemeClr val="accent2">
                    <a:lumMod val="50000"/>
                  </a:schemeClr>
                </a:solidFill>
              </a:rPr>
              <a:t>gyre </a:t>
            </a:r>
            <a:r>
              <a:rPr lang="hu-HU" sz="6500" b="1" u="sng" dirty="0">
                <a:solidFill>
                  <a:schemeClr val="accent2">
                    <a:lumMod val="50000"/>
                  </a:schemeClr>
                </a:solidFill>
              </a:rPr>
              <a:t>kevesebb fiatal lép erre a </a:t>
            </a:r>
            <a:r>
              <a:rPr lang="hu-HU" sz="6500" b="1" u="sng" dirty="0" smtClean="0">
                <a:solidFill>
                  <a:schemeClr val="accent2">
                    <a:lumMod val="50000"/>
                  </a:schemeClr>
                </a:solidFill>
              </a:rPr>
              <a:t>pályára,</a:t>
            </a:r>
            <a:endParaRPr lang="hu-HU" sz="65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6500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hu-HU" sz="6500" dirty="0" smtClean="0">
                <a:solidFill>
                  <a:schemeClr val="accent2">
                    <a:lumMod val="50000"/>
                  </a:schemeClr>
                </a:solidFill>
              </a:rPr>
              <a:t>zért </a:t>
            </a:r>
            <a:r>
              <a:rPr lang="hu-HU" sz="6500" dirty="0">
                <a:solidFill>
                  <a:schemeClr val="accent2">
                    <a:lumMod val="50000"/>
                  </a:schemeClr>
                </a:solidFill>
              </a:rPr>
              <a:t>egyre több az idős </a:t>
            </a:r>
            <a:r>
              <a:rPr lang="hu-HU" sz="6500" dirty="0" smtClean="0">
                <a:solidFill>
                  <a:schemeClr val="accent2">
                    <a:lumMod val="50000"/>
                  </a:schemeClr>
                </a:solidFill>
              </a:rPr>
              <a:t>tanár,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6500" dirty="0" smtClean="0">
                <a:solidFill>
                  <a:schemeClr val="accent2">
                    <a:lumMod val="50000"/>
                  </a:schemeClr>
                </a:solidFill>
              </a:rPr>
              <a:t>emelkedik </a:t>
            </a:r>
            <a:r>
              <a:rPr lang="hu-HU" sz="6500" dirty="0">
                <a:solidFill>
                  <a:schemeClr val="accent2">
                    <a:lumMod val="50000"/>
                  </a:schemeClr>
                </a:solidFill>
              </a:rPr>
              <a:t>a betöltetlen tanári álláshelyek </a:t>
            </a:r>
            <a:r>
              <a:rPr lang="hu-HU" sz="6500" dirty="0" smtClean="0">
                <a:solidFill>
                  <a:schemeClr val="accent2">
                    <a:lumMod val="50000"/>
                  </a:schemeClr>
                </a:solidFill>
              </a:rPr>
              <a:t>száma,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73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hu-HU" sz="7300" dirty="0">
                <a:solidFill>
                  <a:schemeClr val="accent2">
                    <a:lumMod val="50000"/>
                  </a:schemeClr>
                </a:solidFill>
              </a:rPr>
              <a:t>színvonalas, hatékony munkát végző pedagógusok megtartása és </a:t>
            </a:r>
            <a:r>
              <a:rPr lang="hu-HU" sz="7300" dirty="0" smtClean="0">
                <a:solidFill>
                  <a:schemeClr val="accent2">
                    <a:lumMod val="50000"/>
                  </a:schemeClr>
                </a:solidFill>
              </a:rPr>
              <a:t>felvétele kulcsfontosságú </a:t>
            </a:r>
            <a:r>
              <a:rPr lang="hu-HU" sz="7300" dirty="0">
                <a:solidFill>
                  <a:schemeClr val="accent2">
                    <a:lumMod val="50000"/>
                  </a:schemeClr>
                </a:solidFill>
              </a:rPr>
              <a:t>az egész oktatásügy számára</a:t>
            </a:r>
            <a:r>
              <a:rPr lang="hu-HU" sz="73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u-HU" sz="73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1900" dirty="0" smtClean="0">
                <a:solidFill>
                  <a:schemeClr val="accent2">
                    <a:lumMod val="50000"/>
                  </a:schemeClr>
                </a:solidFill>
              </a:rPr>
              <a:t>Forrás: http</a:t>
            </a:r>
            <a:r>
              <a:rPr lang="hu-HU" sz="1900" dirty="0">
                <a:solidFill>
                  <a:schemeClr val="accent2">
                    <a:lumMod val="50000"/>
                  </a:schemeClr>
                </a:solidFill>
              </a:rPr>
              <a:t>://mek.oszk.hu/01300/01399/html/pedagogusok.html utolsó letöltés: 2016.11.17. 19:25</a:t>
            </a: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09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409433"/>
            <a:ext cx="7921171" cy="1520967"/>
          </a:xfrm>
        </p:spPr>
        <p:txBody>
          <a:bodyPr>
            <a:no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Mi segítheti a zökkenőmentes átmeneti időszakot?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930400"/>
            <a:ext cx="6963229" cy="4676796"/>
          </a:xfrm>
          <a:prstGeom prst="rect">
            <a:avLst/>
          </a:prstGeom>
        </p:spPr>
      </p:pic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29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Szakmára való csábítás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Pedagógus életpályamodell bevezetésével járó béremelés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800" dirty="0" smtClean="0">
                <a:solidFill>
                  <a:schemeClr val="accent2">
                    <a:lumMod val="50000"/>
                  </a:schemeClr>
                </a:solidFill>
              </a:rPr>
              <a:t>Bruttó 122.000 Ft helyett</a:t>
            </a:r>
            <a:r>
              <a:rPr lang="hu-HU" sz="3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sz="3800" dirty="0" smtClean="0">
                <a:solidFill>
                  <a:schemeClr val="accent2">
                    <a:lumMod val="50000"/>
                  </a:schemeClr>
                </a:solidFill>
              </a:rPr>
              <a:t>bruttó 177.118 Ft a kezdő bér</a:t>
            </a:r>
            <a:endParaRPr lang="hu-HU" sz="3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09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r>
              <a:rPr lang="hu-HU" sz="4000" b="1" dirty="0" err="1">
                <a:solidFill>
                  <a:srgbClr val="0070C0"/>
                </a:solidFill>
                <a:latin typeface="Georgia" panose="02040502050405020303" pitchFamily="18" charset="0"/>
              </a:rPr>
              <a:t>M</a:t>
            </a:r>
            <a:r>
              <a:rPr lang="hu-HU" sz="4000" b="1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entorálás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A gyakornoki rendszeren belül és kívül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800" dirty="0" smtClean="0">
                <a:solidFill>
                  <a:schemeClr val="accent2">
                    <a:lumMod val="50000"/>
                  </a:schemeClr>
                </a:solidFill>
              </a:rPr>
              <a:t>Fiatalok tájékoztatása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800" dirty="0" smtClean="0">
                <a:solidFill>
                  <a:schemeClr val="accent2">
                    <a:lumMod val="50000"/>
                  </a:schemeClr>
                </a:solidFill>
              </a:rPr>
              <a:t>Külső és belső képzések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800" dirty="0" smtClean="0">
                <a:solidFill>
                  <a:schemeClr val="accent2">
                    <a:lumMod val="50000"/>
                  </a:schemeClr>
                </a:solidFill>
              </a:rPr>
              <a:t>Hospitálások, példaképek állítása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800" dirty="0" smtClean="0">
                <a:solidFill>
                  <a:schemeClr val="accent2">
                    <a:lumMod val="50000"/>
                  </a:schemeClr>
                </a:solidFill>
              </a:rPr>
              <a:t>Szakmai kapcsolatok alakítása</a:t>
            </a:r>
            <a:endParaRPr lang="hu-HU" sz="3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Kik lehetnek az „új” óvodapedagógusok?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1. Akik már korábban megszerezték a képesítést, de még nem dolgoztak a szakmában</a:t>
            </a:r>
            <a:endParaRPr lang="hu-H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05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Kik lehetnek az „új” óvodapedagógusok?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. Oldalirányú folyamatos „feltöltés” pl.: pedagógus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végzettséggel rendelkező nevelési és oktatási feladatokat közvetlenül segítő (NOKS)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munkatársak</a:t>
            </a:r>
            <a:endParaRPr lang="hu-H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59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Kik lehetnek az „új” óvodapedagógusok?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3. Friss diplomás fiatal (21-22 éves) óvodapedagógusok </a:t>
            </a:r>
            <a:endParaRPr lang="hu-H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59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További felvetődő kérdések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47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Hogyan lehetne motiválni a fiatalokat?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Hogyan lesz átadva a tapasztalat?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…?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…?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…?</a:t>
            </a:r>
            <a:endParaRPr lang="hu-H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84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2032000"/>
            <a:ext cx="8596668" cy="2148114"/>
          </a:xfrm>
        </p:spPr>
        <p:txBody>
          <a:bodyPr>
            <a:noAutofit/>
          </a:bodyPr>
          <a:lstStyle/>
          <a:p>
            <a:pPr algn="ctr"/>
            <a:r>
              <a:rPr lang="hu-HU" sz="6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Köszönöm szépen a figyelmet!</a:t>
            </a:r>
            <a:endParaRPr lang="hu-HU" sz="6600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4325257"/>
            <a:ext cx="8596668" cy="22642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000" dirty="0" smtClean="0">
                <a:latin typeface="Georgia" panose="02040502050405020303" pitchFamily="18" charset="0"/>
              </a:rPr>
              <a:t>Elérhetőségek:</a:t>
            </a:r>
          </a:p>
          <a:p>
            <a:pPr marL="0" indent="0">
              <a:buNone/>
            </a:pPr>
            <a:r>
              <a:rPr lang="hu-HU" sz="2000" dirty="0" smtClean="0">
                <a:latin typeface="Georgia" panose="02040502050405020303" pitchFamily="18" charset="0"/>
              </a:rPr>
              <a:t>Szőllősi Tamás - SZÍNEZŐ Munkacsoport szakmai vezető</a:t>
            </a:r>
          </a:p>
          <a:p>
            <a:pPr marL="0" indent="0">
              <a:buNone/>
            </a:pPr>
            <a:r>
              <a:rPr lang="hu-HU" sz="2000" dirty="0">
                <a:latin typeface="Georgia" panose="02040502050405020303" pitchFamily="18" charset="0"/>
              </a:rPr>
              <a:t>Tel: 06-20-258-8431</a:t>
            </a:r>
            <a:endParaRPr lang="hu-HU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Georgia" panose="02040502050405020303" pitchFamily="18" charset="0"/>
              </a:rPr>
              <a:t>E-mail: </a:t>
            </a:r>
            <a:r>
              <a:rPr lang="hu-HU" sz="2000" dirty="0" err="1" smtClean="0">
                <a:latin typeface="Georgia" panose="02040502050405020303" pitchFamily="18" charset="0"/>
              </a:rPr>
              <a:t>szinezodebrecen</a:t>
            </a:r>
            <a:r>
              <a:rPr lang="hu-HU" sz="2000" dirty="0" smtClean="0">
                <a:latin typeface="Georgia" panose="02040502050405020303" pitchFamily="18" charset="0"/>
              </a:rPr>
              <a:t>@</a:t>
            </a:r>
            <a:r>
              <a:rPr lang="hu-HU" sz="2000" dirty="0" err="1" smtClean="0">
                <a:latin typeface="Georgia" panose="02040502050405020303" pitchFamily="18" charset="0"/>
              </a:rPr>
              <a:t>aefe.hu</a:t>
            </a:r>
            <a:endParaRPr lang="hu-HU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Georgia" panose="02040502050405020303" pitchFamily="18" charset="0"/>
              </a:rPr>
              <a:t>WEB: </a:t>
            </a:r>
            <a:r>
              <a:rPr lang="hu-HU" sz="2000" dirty="0" err="1" smtClean="0">
                <a:latin typeface="Georgia" panose="02040502050405020303" pitchFamily="18" charset="0"/>
              </a:rPr>
              <a:t>szinezodebrecen.aefe.hu</a:t>
            </a:r>
            <a:endParaRPr lang="hu-HU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u-HU" sz="2000" dirty="0" err="1" smtClean="0">
                <a:latin typeface="Georgia" panose="02040502050405020303" pitchFamily="18" charset="0"/>
              </a:rPr>
              <a:t>Facebook</a:t>
            </a:r>
            <a:r>
              <a:rPr lang="hu-HU" sz="2000">
                <a:latin typeface="Georgia" panose="02040502050405020303" pitchFamily="18" charset="0"/>
              </a:rPr>
              <a:t>: </a:t>
            </a:r>
            <a:r>
              <a:rPr lang="hu-HU" sz="2000" smtClean="0">
                <a:latin typeface="Georgia" panose="02040502050405020303" pitchFamily="18" charset="0"/>
              </a:rPr>
              <a:t>facebook.com</a:t>
            </a:r>
            <a:r>
              <a:rPr lang="hu-HU" sz="2000" dirty="0" smtClean="0">
                <a:latin typeface="Georgia" panose="02040502050405020303" pitchFamily="18" charset="0"/>
              </a:rPr>
              <a:t>/</a:t>
            </a:r>
            <a:r>
              <a:rPr lang="hu-HU" sz="2000" dirty="0" err="1" smtClean="0">
                <a:latin typeface="Georgia" panose="02040502050405020303" pitchFamily="18" charset="0"/>
              </a:rPr>
              <a:t>szinezodebrecen</a:t>
            </a:r>
            <a:endParaRPr lang="hu-HU" sz="2000" dirty="0" smtClean="0">
              <a:latin typeface="Georgia" panose="02040502050405020303" pitchFamily="18" charset="0"/>
            </a:endParaRPr>
          </a:p>
        </p:txBody>
      </p:sp>
      <p:pic>
        <p:nvPicPr>
          <p:cNvPr id="4" name="Picture 4" descr="http://aefe.hu/images/szinezo-logo-vegleg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86" y="364918"/>
            <a:ext cx="4823008" cy="152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9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endParaRPr lang="hu-HU" sz="5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479637"/>
              </p:ext>
            </p:extLst>
          </p:nvPr>
        </p:nvGraphicFramePr>
        <p:xfrm>
          <a:off x="-122830" y="0"/>
          <a:ext cx="1231482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219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endParaRPr lang="hu-HU" sz="5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6264322"/>
            <a:ext cx="8596668" cy="436728"/>
          </a:xfrm>
        </p:spPr>
        <p:txBody>
          <a:bodyPr/>
          <a:lstStyle/>
          <a:p>
            <a:pPr algn="r"/>
            <a:r>
              <a:rPr lang="hu-HU" dirty="0" smtClean="0"/>
              <a:t>Forrás: KSH</a:t>
            </a:r>
            <a:endParaRPr lang="hu-HU" dirty="0"/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843" y="25400"/>
            <a:ext cx="5388208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8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395785"/>
            <a:ext cx="7369001" cy="1534615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Az elmúlt évek demográfiai változásai </a:t>
            </a:r>
            <a:r>
              <a:rPr lang="hu-HU" sz="27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(A KSH adatai alapján)</a:t>
            </a:r>
            <a:endParaRPr lang="hu-HU" sz="27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artalom helye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Az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ország jelenlegi területén </a:t>
            </a:r>
            <a:r>
              <a:rPr lang="hu-HU" sz="4000" u="sng" dirty="0">
                <a:solidFill>
                  <a:schemeClr val="accent2">
                    <a:lumMod val="50000"/>
                  </a:schemeClr>
                </a:solidFill>
              </a:rPr>
              <a:t>1981-ben éltek a legtöbben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 (10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millió 713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ezren), a népesség száma azóta folyamatosan csökken.</a:t>
            </a:r>
          </a:p>
        </p:txBody>
      </p:sp>
    </p:spTree>
    <p:extLst>
      <p:ext uri="{BB962C8B-B14F-4D97-AF65-F5344CB8AC3E}">
        <p14:creationId xmlns:p14="http://schemas.microsoft.com/office/powerpoint/2010/main" val="45600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395785"/>
            <a:ext cx="7369001" cy="1534615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Az elmúlt évek demográfiai változásai </a:t>
            </a:r>
            <a:r>
              <a:rPr lang="hu-HU" sz="2700" b="1" dirty="0">
                <a:solidFill>
                  <a:srgbClr val="0070C0"/>
                </a:solidFill>
                <a:latin typeface="Georgia" panose="02040502050405020303" pitchFamily="18" charset="0"/>
              </a:rPr>
              <a:t>(A KSH adatai alapján)</a:t>
            </a:r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artalom helye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Magyarország – 2011. évi népszámlálás alapján továbbvezetett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– becsült </a:t>
            </a:r>
            <a:r>
              <a:rPr lang="hu-HU" sz="4000" dirty="0">
                <a:solidFill>
                  <a:schemeClr val="accent2">
                    <a:lumMod val="50000"/>
                  </a:schemeClr>
                </a:solidFill>
              </a:rPr>
              <a:t>lélekszáma 2015. december 31-én </a:t>
            </a:r>
            <a:r>
              <a:rPr lang="hu-HU" sz="4000" u="sng" dirty="0">
                <a:solidFill>
                  <a:schemeClr val="accent2">
                    <a:lumMod val="50000"/>
                  </a:schemeClr>
                </a:solidFill>
              </a:rPr>
              <a:t>9 millió 823 ezer fő </a:t>
            </a:r>
            <a:r>
              <a:rPr lang="hu-HU" sz="4000" dirty="0" smtClean="0">
                <a:solidFill>
                  <a:schemeClr val="accent2">
                    <a:lumMod val="50000"/>
                  </a:schemeClr>
                </a:solidFill>
              </a:rPr>
              <a:t>volt.</a:t>
            </a:r>
          </a:p>
        </p:txBody>
      </p:sp>
    </p:spTree>
    <p:extLst>
      <p:ext uri="{BB962C8B-B14F-4D97-AF65-F5344CB8AC3E}">
        <p14:creationId xmlns:p14="http://schemas.microsoft.com/office/powerpoint/2010/main" val="99328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07067" y="1204685"/>
            <a:ext cx="7766936" cy="4630057"/>
          </a:xfrm>
        </p:spPr>
        <p:txBody>
          <a:bodyPr/>
          <a:lstStyle/>
          <a:p>
            <a:pPr algn="ctr"/>
            <a:r>
              <a:rPr lang="hu-HU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Óvodás gyermekek létszámának alakulása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035" y="25218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61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endParaRPr lang="hu-HU" sz="54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12450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69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369001" cy="1320800"/>
          </a:xfrm>
        </p:spPr>
        <p:txBody>
          <a:bodyPr>
            <a:normAutofit/>
          </a:bodyPr>
          <a:lstStyle/>
          <a:p>
            <a:endParaRPr lang="hu-H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2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scontent.fomr1-1.fna.fbcdn.net/v/t1.0-1/p200x200/17457369_216733925474809_870510833198980752_n.png?oh=9ade51f883420f02b649cf9faf947884&amp;oe=598B16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71419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511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725</TotalTime>
  <Words>576</Words>
  <Application>Microsoft Office PowerPoint</Application>
  <PresentationFormat>Szélesvásznú</PresentationFormat>
  <Paragraphs>100</Paragraphs>
  <Slides>29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5" baseType="lpstr">
      <vt:lpstr>Arial</vt:lpstr>
      <vt:lpstr>Georgia</vt:lpstr>
      <vt:lpstr>Trebuchet MS</vt:lpstr>
      <vt:lpstr>Wingdings</vt:lpstr>
      <vt:lpstr>Wingdings 3</vt:lpstr>
      <vt:lpstr>Fazetta</vt:lpstr>
      <vt:lpstr>Generációváltás az óvodában?</vt:lpstr>
      <vt:lpstr>Demográfia</vt:lpstr>
      <vt:lpstr>PowerPoint bemutató</vt:lpstr>
      <vt:lpstr>PowerPoint bemutató</vt:lpstr>
      <vt:lpstr>Az elmúlt évek demográfiai változásai (A KSH adatai alapján)</vt:lpstr>
      <vt:lpstr>Az elmúlt évek demográfiai változásai (A KSH adatai alapján)</vt:lpstr>
      <vt:lpstr>Óvodás gyermekek létszámának alakulása </vt:lpstr>
      <vt:lpstr>PowerPoint bemutató</vt:lpstr>
      <vt:lpstr>PowerPoint bemutató</vt:lpstr>
      <vt:lpstr>PowerPoint bemutató</vt:lpstr>
      <vt:lpstr>Óvodapedagógusok létszámának alakulása </vt:lpstr>
      <vt:lpstr>PowerPoint bemutató</vt:lpstr>
      <vt:lpstr>PowerPoint bemutató</vt:lpstr>
      <vt:lpstr>Pedagógusok korosztályainak megoszlása </vt:lpstr>
      <vt:lpstr>Óvodapedagógusok korosztályainak megoszlása</vt:lpstr>
      <vt:lpstr>Óvodapedagógusok korosztályainak megoszlása</vt:lpstr>
      <vt:lpstr>OECD kutatásban résztvevő országok pedagógusainak életkori összetétele</vt:lpstr>
      <vt:lpstr>A statisztikai adatok alapján megfogalmazott következtetés</vt:lpstr>
      <vt:lpstr>2013-ban Hoffman Rózsa így nyilatkozott:</vt:lpstr>
      <vt:lpstr>Nemzetközi helyzet</vt:lpstr>
      <vt:lpstr>Nemzetközi helyzet</vt:lpstr>
      <vt:lpstr>Mi segítheti a zökkenőmentes átmeneti időszakot?</vt:lpstr>
      <vt:lpstr>Szakmára való csábítás</vt:lpstr>
      <vt:lpstr>Mentorálás</vt:lpstr>
      <vt:lpstr>Kik lehetnek az „új” óvodapedagógusok?</vt:lpstr>
      <vt:lpstr>Kik lehetnek az „új” óvodapedagógusok?</vt:lpstr>
      <vt:lpstr>Kik lehetnek az „új” óvodapedagógusok?</vt:lpstr>
      <vt:lpstr>További felvetődő kérdések</vt:lpstr>
      <vt:lpstr>Köszönöm szépen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Generációváltás az óvodában?</dc:title>
  <dc:creator>Windows-felhasználó</dc:creator>
  <cp:lastModifiedBy>Windows-felhasználó</cp:lastModifiedBy>
  <cp:revision>60</cp:revision>
  <dcterms:created xsi:type="dcterms:W3CDTF">2017-05-02T14:42:06Z</dcterms:created>
  <dcterms:modified xsi:type="dcterms:W3CDTF">2017-05-15T10:22:22Z</dcterms:modified>
</cp:coreProperties>
</file>